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2"/>
  </p:notesMasterIdLst>
  <p:sldIdLst>
    <p:sldId id="264" r:id="rId2"/>
    <p:sldId id="283" r:id="rId3"/>
    <p:sldId id="284" r:id="rId4"/>
    <p:sldId id="257" r:id="rId5"/>
    <p:sldId id="258" r:id="rId6"/>
    <p:sldId id="259" r:id="rId7"/>
    <p:sldId id="265" r:id="rId8"/>
    <p:sldId id="266" r:id="rId9"/>
    <p:sldId id="268" r:id="rId10"/>
    <p:sldId id="269" r:id="rId11"/>
    <p:sldId id="281" r:id="rId12"/>
    <p:sldId id="267" r:id="rId13"/>
    <p:sldId id="270" r:id="rId14"/>
    <p:sldId id="271" r:id="rId15"/>
    <p:sldId id="272" r:id="rId16"/>
    <p:sldId id="273" r:id="rId17"/>
    <p:sldId id="285" r:id="rId18"/>
    <p:sldId id="277" r:id="rId19"/>
    <p:sldId id="282" r:id="rId20"/>
    <p:sldId id="278" r:id="rId21"/>
    <p:sldId id="280" r:id="rId22"/>
    <p:sldId id="279" r:id="rId23"/>
    <p:sldId id="286" r:id="rId24"/>
    <p:sldId id="288" r:id="rId25"/>
    <p:sldId id="290" r:id="rId26"/>
    <p:sldId id="292" r:id="rId27"/>
    <p:sldId id="293" r:id="rId28"/>
    <p:sldId id="294" r:id="rId29"/>
    <p:sldId id="295" r:id="rId30"/>
    <p:sldId id="287" r:id="rId31"/>
  </p:sldIdLst>
  <p:sldSz cx="12192000" cy="6858000"/>
  <p:notesSz cx="6858000" cy="9144000"/>
  <p:custDataLst>
    <p:tags r:id="rId3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EB9D501-E5F0-4177-9D78-95A12829465B}">
          <p14:sldIdLst>
            <p14:sldId id="264"/>
            <p14:sldId id="283"/>
            <p14:sldId id="284"/>
            <p14:sldId id="257"/>
            <p14:sldId id="258"/>
            <p14:sldId id="259"/>
            <p14:sldId id="265"/>
            <p14:sldId id="266"/>
            <p14:sldId id="268"/>
            <p14:sldId id="269"/>
            <p14:sldId id="281"/>
            <p14:sldId id="267"/>
            <p14:sldId id="270"/>
            <p14:sldId id="271"/>
            <p14:sldId id="272"/>
            <p14:sldId id="273"/>
            <p14:sldId id="285"/>
            <p14:sldId id="277"/>
            <p14:sldId id="282"/>
            <p14:sldId id="278"/>
            <p14:sldId id="280"/>
            <p14:sldId id="279"/>
            <p14:sldId id="286"/>
            <p14:sldId id="288"/>
            <p14:sldId id="290"/>
            <p14:sldId id="292"/>
            <p14:sldId id="293"/>
            <p14:sldId id="294"/>
            <p14:sldId id="295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8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A06E1E-A0E7-44A7-AF13-BC835DF4F1D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C34C0CA-77CF-4991-BA8C-F6290432DB23}">
      <dgm:prSet custT="1"/>
      <dgm:spPr>
        <a:solidFill>
          <a:srgbClr val="33CC33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3200" dirty="0"/>
            <a:t>Build a foundation of knowledge</a:t>
          </a:r>
        </a:p>
        <a:p>
          <a:pPr>
            <a:spcAft>
              <a:spcPts val="0"/>
            </a:spcAft>
          </a:pPr>
          <a:r>
            <a:rPr lang="en-US" sz="3200" dirty="0"/>
            <a:t> “How to think like a </a:t>
          </a:r>
        </a:p>
        <a:p>
          <a:pPr>
            <a:spcAft>
              <a:spcPts val="0"/>
            </a:spcAft>
          </a:pPr>
          <a:r>
            <a:rPr lang="en-US" sz="3200" dirty="0"/>
            <a:t>research/SP administrator”</a:t>
          </a:r>
          <a:endParaRPr lang="en-US" sz="3600" dirty="0"/>
        </a:p>
      </dgm:t>
    </dgm:pt>
    <dgm:pt modelId="{10FD978B-8E19-45CF-88A6-4EDEA73C37E6}" type="parTrans" cxnId="{4FCBA06D-0D73-4576-B5B9-B9A46ACEBD39}">
      <dgm:prSet/>
      <dgm:spPr/>
      <dgm:t>
        <a:bodyPr/>
        <a:lstStyle/>
        <a:p>
          <a:endParaRPr lang="en-US"/>
        </a:p>
      </dgm:t>
    </dgm:pt>
    <dgm:pt modelId="{3354F05D-4DE9-4135-A775-C1F1445CA36C}" type="sibTrans" cxnId="{4FCBA06D-0D73-4576-B5B9-B9A46ACEBD39}">
      <dgm:prSet/>
      <dgm:spPr/>
      <dgm:t>
        <a:bodyPr/>
        <a:lstStyle/>
        <a:p>
          <a:endParaRPr lang="en-US"/>
        </a:p>
      </dgm:t>
    </dgm:pt>
    <dgm:pt modelId="{4C78C9EF-1044-4922-A5CD-704D6517FA37}">
      <dgm:prSet custT="1"/>
      <dgm:spPr>
        <a:solidFill>
          <a:schemeClr val="bg1">
            <a:lumMod val="50000"/>
          </a:schemeClr>
        </a:solidFill>
      </dgm:spPr>
      <dgm:t>
        <a:bodyPr anchor="b"/>
        <a:lstStyle/>
        <a:p>
          <a:pPr>
            <a:spcAft>
              <a:spcPts val="0"/>
            </a:spcAft>
          </a:pPr>
          <a:r>
            <a:rPr lang="en-US" sz="3200" dirty="0"/>
            <a:t>Add the </a:t>
          </a:r>
        </a:p>
        <a:p>
          <a:pPr>
            <a:spcAft>
              <a:spcPts val="0"/>
            </a:spcAft>
          </a:pPr>
          <a:r>
            <a:rPr lang="en-US" sz="3200" dirty="0"/>
            <a:t>“UTHealth Way” </a:t>
          </a:r>
        </a:p>
        <a:p>
          <a:pPr>
            <a:spcAft>
              <a:spcPts val="0"/>
            </a:spcAft>
          </a:pPr>
          <a:r>
            <a:rPr lang="en-US" sz="3200" dirty="0"/>
            <a:t>policies and processes</a:t>
          </a:r>
        </a:p>
      </dgm:t>
    </dgm:pt>
    <dgm:pt modelId="{42BEADD9-607A-415B-91C9-4EE4415001EB}" type="parTrans" cxnId="{53EE8C13-5176-4670-BB71-A4994A4A286B}">
      <dgm:prSet/>
      <dgm:spPr/>
      <dgm:t>
        <a:bodyPr/>
        <a:lstStyle/>
        <a:p>
          <a:endParaRPr lang="en-US"/>
        </a:p>
      </dgm:t>
    </dgm:pt>
    <dgm:pt modelId="{0C184260-BA5A-413F-9614-4FFD169FE9E2}" type="sibTrans" cxnId="{53EE8C13-5176-4670-BB71-A4994A4A286B}">
      <dgm:prSet/>
      <dgm:spPr/>
      <dgm:t>
        <a:bodyPr/>
        <a:lstStyle/>
        <a:p>
          <a:endParaRPr lang="en-US"/>
        </a:p>
      </dgm:t>
    </dgm:pt>
    <dgm:pt modelId="{3B836C9B-7A26-4705-AA03-2C6C3A56E545}">
      <dgm:prSet custT="1"/>
      <dgm:spPr>
        <a:solidFill>
          <a:schemeClr val="bg1">
            <a:lumMod val="75000"/>
          </a:schemeClr>
        </a:solidFill>
      </dgm:spPr>
      <dgm:t>
        <a:bodyPr anchor="b"/>
        <a:lstStyle/>
        <a:p>
          <a:pPr>
            <a:spcAft>
              <a:spcPts val="0"/>
            </a:spcAft>
          </a:pPr>
          <a:r>
            <a:rPr lang="en-US" sz="3200" dirty="0"/>
            <a:t>Cap with </a:t>
          </a:r>
        </a:p>
        <a:p>
          <a:pPr>
            <a:spcAft>
              <a:spcPts val="0"/>
            </a:spcAft>
          </a:pPr>
          <a:r>
            <a:rPr lang="en-US" sz="3200" dirty="0"/>
            <a:t>strong systems</a:t>
          </a:r>
        </a:p>
      </dgm:t>
    </dgm:pt>
    <dgm:pt modelId="{75BBEB66-EA28-4042-AD6B-76BDE3DF538F}" type="parTrans" cxnId="{E8DFE30B-A66D-4C0D-BFC7-87F998985E01}">
      <dgm:prSet/>
      <dgm:spPr/>
      <dgm:t>
        <a:bodyPr/>
        <a:lstStyle/>
        <a:p>
          <a:endParaRPr lang="en-US"/>
        </a:p>
      </dgm:t>
    </dgm:pt>
    <dgm:pt modelId="{51F67049-0ABB-4E28-B0A8-5BAACD2A48EA}" type="sibTrans" cxnId="{E8DFE30B-A66D-4C0D-BFC7-87F998985E01}">
      <dgm:prSet/>
      <dgm:spPr/>
      <dgm:t>
        <a:bodyPr/>
        <a:lstStyle/>
        <a:p>
          <a:endParaRPr lang="en-US"/>
        </a:p>
      </dgm:t>
    </dgm:pt>
    <dgm:pt modelId="{3E5DC972-D810-4A3D-AB79-004B6289D67D}" type="pres">
      <dgm:prSet presAssocID="{D2A06E1E-A0E7-44A7-AF13-BC835DF4F1D1}" presName="Name0" presStyleCnt="0">
        <dgm:presLayoutVars>
          <dgm:dir/>
          <dgm:animLvl val="lvl"/>
          <dgm:resizeHandles val="exact"/>
        </dgm:presLayoutVars>
      </dgm:prSet>
      <dgm:spPr/>
    </dgm:pt>
    <dgm:pt modelId="{59C49193-4E2F-4EDF-9007-53F7A79B2AEA}" type="pres">
      <dgm:prSet presAssocID="{3B836C9B-7A26-4705-AA03-2C6C3A56E545}" presName="Name8" presStyleCnt="0"/>
      <dgm:spPr/>
    </dgm:pt>
    <dgm:pt modelId="{9385FB66-4213-4D16-898B-A6B180341FC3}" type="pres">
      <dgm:prSet presAssocID="{3B836C9B-7A26-4705-AA03-2C6C3A56E545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2BB712-2E82-4089-9DD9-4B845FB48B92}" type="pres">
      <dgm:prSet presAssocID="{3B836C9B-7A26-4705-AA03-2C6C3A56E54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617925-90AA-413E-A0A0-9AE1B1DBCB63}" type="pres">
      <dgm:prSet presAssocID="{4C78C9EF-1044-4922-A5CD-704D6517FA37}" presName="Name8" presStyleCnt="0"/>
      <dgm:spPr/>
    </dgm:pt>
    <dgm:pt modelId="{E7CAEB7C-2C33-4294-B41A-60F7AA923195}" type="pres">
      <dgm:prSet presAssocID="{4C78C9EF-1044-4922-A5CD-704D6517FA37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8E24B1-4EFD-41F7-A427-61568E6D6E90}" type="pres">
      <dgm:prSet presAssocID="{4C78C9EF-1044-4922-A5CD-704D6517FA3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6237C-1E65-4606-88E9-EF7F2F8F319E}" type="pres">
      <dgm:prSet presAssocID="{CC34C0CA-77CF-4991-BA8C-F6290432DB23}" presName="Name8" presStyleCnt="0"/>
      <dgm:spPr/>
    </dgm:pt>
    <dgm:pt modelId="{01B1643E-6DDA-4034-A30B-772D5CC4B745}" type="pres">
      <dgm:prSet presAssocID="{CC34C0CA-77CF-4991-BA8C-F6290432DB23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47577-39A7-4607-ACA6-03C252F1051C}" type="pres">
      <dgm:prSet presAssocID="{CC34C0CA-77CF-4991-BA8C-F6290432DB2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9899C7-8A7F-420F-BAB5-D728271C524F}" type="presOf" srcId="{CC34C0CA-77CF-4991-BA8C-F6290432DB23}" destId="{01B1643E-6DDA-4034-A30B-772D5CC4B745}" srcOrd="0" destOrd="0" presId="urn:microsoft.com/office/officeart/2005/8/layout/pyramid1"/>
    <dgm:cxn modelId="{0DF3F918-873D-4843-B851-EA9CEE5C21C2}" type="presOf" srcId="{CC34C0CA-77CF-4991-BA8C-F6290432DB23}" destId="{0CE47577-39A7-4607-ACA6-03C252F1051C}" srcOrd="1" destOrd="0" presId="urn:microsoft.com/office/officeart/2005/8/layout/pyramid1"/>
    <dgm:cxn modelId="{EA90491F-CA4B-4469-9F29-C95A13EA6AFF}" type="presOf" srcId="{3B836C9B-7A26-4705-AA03-2C6C3A56E545}" destId="{9385FB66-4213-4D16-898B-A6B180341FC3}" srcOrd="0" destOrd="0" presId="urn:microsoft.com/office/officeart/2005/8/layout/pyramid1"/>
    <dgm:cxn modelId="{E8DFE30B-A66D-4C0D-BFC7-87F998985E01}" srcId="{D2A06E1E-A0E7-44A7-AF13-BC835DF4F1D1}" destId="{3B836C9B-7A26-4705-AA03-2C6C3A56E545}" srcOrd="0" destOrd="0" parTransId="{75BBEB66-EA28-4042-AD6B-76BDE3DF538F}" sibTransId="{51F67049-0ABB-4E28-B0A8-5BAACD2A48EA}"/>
    <dgm:cxn modelId="{4FCBA06D-0D73-4576-B5B9-B9A46ACEBD39}" srcId="{D2A06E1E-A0E7-44A7-AF13-BC835DF4F1D1}" destId="{CC34C0CA-77CF-4991-BA8C-F6290432DB23}" srcOrd="2" destOrd="0" parTransId="{10FD978B-8E19-45CF-88A6-4EDEA73C37E6}" sibTransId="{3354F05D-4DE9-4135-A775-C1F1445CA36C}"/>
    <dgm:cxn modelId="{691DA01E-C5CE-4E34-B4F5-1B0697E4F2BC}" type="presOf" srcId="{D2A06E1E-A0E7-44A7-AF13-BC835DF4F1D1}" destId="{3E5DC972-D810-4A3D-AB79-004B6289D67D}" srcOrd="0" destOrd="0" presId="urn:microsoft.com/office/officeart/2005/8/layout/pyramid1"/>
    <dgm:cxn modelId="{5881C2AA-2ED2-4639-9E6C-271B353DB6A4}" type="presOf" srcId="{4C78C9EF-1044-4922-A5CD-704D6517FA37}" destId="{9D8E24B1-4EFD-41F7-A427-61568E6D6E90}" srcOrd="1" destOrd="0" presId="urn:microsoft.com/office/officeart/2005/8/layout/pyramid1"/>
    <dgm:cxn modelId="{53EE8C13-5176-4670-BB71-A4994A4A286B}" srcId="{D2A06E1E-A0E7-44A7-AF13-BC835DF4F1D1}" destId="{4C78C9EF-1044-4922-A5CD-704D6517FA37}" srcOrd="1" destOrd="0" parTransId="{42BEADD9-607A-415B-91C9-4EE4415001EB}" sibTransId="{0C184260-BA5A-413F-9614-4FFD169FE9E2}"/>
    <dgm:cxn modelId="{7DF0F7B3-46BE-4F5D-A407-9855684EBF9C}" type="presOf" srcId="{3B836C9B-7A26-4705-AA03-2C6C3A56E545}" destId="{502BB712-2E82-4089-9DD9-4B845FB48B92}" srcOrd="1" destOrd="0" presId="urn:microsoft.com/office/officeart/2005/8/layout/pyramid1"/>
    <dgm:cxn modelId="{4D5F3D8C-8137-4CC0-9B01-6E84BFBA9A32}" type="presOf" srcId="{4C78C9EF-1044-4922-A5CD-704D6517FA37}" destId="{E7CAEB7C-2C33-4294-B41A-60F7AA923195}" srcOrd="0" destOrd="0" presId="urn:microsoft.com/office/officeart/2005/8/layout/pyramid1"/>
    <dgm:cxn modelId="{28CC5D5B-096C-40AB-B20F-7B0809B9D28D}" type="presParOf" srcId="{3E5DC972-D810-4A3D-AB79-004B6289D67D}" destId="{59C49193-4E2F-4EDF-9007-53F7A79B2AEA}" srcOrd="0" destOrd="0" presId="urn:microsoft.com/office/officeart/2005/8/layout/pyramid1"/>
    <dgm:cxn modelId="{180DAEBC-27E8-4A11-8D7B-3A15F616BE53}" type="presParOf" srcId="{59C49193-4E2F-4EDF-9007-53F7A79B2AEA}" destId="{9385FB66-4213-4D16-898B-A6B180341FC3}" srcOrd="0" destOrd="0" presId="urn:microsoft.com/office/officeart/2005/8/layout/pyramid1"/>
    <dgm:cxn modelId="{FBCB081C-ACD5-4221-8BA0-A53363F05C36}" type="presParOf" srcId="{59C49193-4E2F-4EDF-9007-53F7A79B2AEA}" destId="{502BB712-2E82-4089-9DD9-4B845FB48B92}" srcOrd="1" destOrd="0" presId="urn:microsoft.com/office/officeart/2005/8/layout/pyramid1"/>
    <dgm:cxn modelId="{578826CB-C871-4478-B031-796FFAD95423}" type="presParOf" srcId="{3E5DC972-D810-4A3D-AB79-004B6289D67D}" destId="{56617925-90AA-413E-A0A0-9AE1B1DBCB63}" srcOrd="1" destOrd="0" presId="urn:microsoft.com/office/officeart/2005/8/layout/pyramid1"/>
    <dgm:cxn modelId="{E1407FF3-95CA-41EE-ABB2-9620ABE6E4A5}" type="presParOf" srcId="{56617925-90AA-413E-A0A0-9AE1B1DBCB63}" destId="{E7CAEB7C-2C33-4294-B41A-60F7AA923195}" srcOrd="0" destOrd="0" presId="urn:microsoft.com/office/officeart/2005/8/layout/pyramid1"/>
    <dgm:cxn modelId="{B74E4990-A17C-4B7C-A09E-658BEA8A8C9F}" type="presParOf" srcId="{56617925-90AA-413E-A0A0-9AE1B1DBCB63}" destId="{9D8E24B1-4EFD-41F7-A427-61568E6D6E90}" srcOrd="1" destOrd="0" presId="urn:microsoft.com/office/officeart/2005/8/layout/pyramid1"/>
    <dgm:cxn modelId="{2BACE6F7-FF05-49F9-ABAE-3E9C10E96040}" type="presParOf" srcId="{3E5DC972-D810-4A3D-AB79-004B6289D67D}" destId="{2746237C-1E65-4606-88E9-EF7F2F8F319E}" srcOrd="2" destOrd="0" presId="urn:microsoft.com/office/officeart/2005/8/layout/pyramid1"/>
    <dgm:cxn modelId="{0F43C563-6F7B-4EF2-83DE-2EB53C12C5AE}" type="presParOf" srcId="{2746237C-1E65-4606-88E9-EF7F2F8F319E}" destId="{01B1643E-6DDA-4034-A30B-772D5CC4B745}" srcOrd="0" destOrd="0" presId="urn:microsoft.com/office/officeart/2005/8/layout/pyramid1"/>
    <dgm:cxn modelId="{67F86AF5-10F9-4544-A091-CABFAD114C95}" type="presParOf" srcId="{2746237C-1E65-4606-88E9-EF7F2F8F319E}" destId="{0CE47577-39A7-4607-ACA6-03C252F1051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85FB66-4213-4D16-898B-A6B180341FC3}">
      <dsp:nvSpPr>
        <dsp:cNvPr id="0" name=""/>
        <dsp:cNvSpPr/>
      </dsp:nvSpPr>
      <dsp:spPr>
        <a:xfrm>
          <a:off x="3620692" y="0"/>
          <a:ext cx="3620692" cy="1806222"/>
        </a:xfrm>
        <a:prstGeom prst="trapezoid">
          <a:avLst>
            <a:gd name="adj" fmla="val 100228"/>
          </a:avLst>
        </a:prstGeom>
        <a:solidFill>
          <a:schemeClr val="bg1">
            <a:lumMod val="75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Cap with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strong systems</a:t>
          </a:r>
        </a:p>
      </dsp:txBody>
      <dsp:txXfrm>
        <a:off x="3620692" y="0"/>
        <a:ext cx="3620692" cy="1806222"/>
      </dsp:txXfrm>
    </dsp:sp>
    <dsp:sp modelId="{E7CAEB7C-2C33-4294-B41A-60F7AA923195}">
      <dsp:nvSpPr>
        <dsp:cNvPr id="0" name=""/>
        <dsp:cNvSpPr/>
      </dsp:nvSpPr>
      <dsp:spPr>
        <a:xfrm>
          <a:off x="1810346" y="1806222"/>
          <a:ext cx="7241385" cy="1806222"/>
        </a:xfrm>
        <a:prstGeom prst="trapezoid">
          <a:avLst>
            <a:gd name="adj" fmla="val 100228"/>
          </a:avLst>
        </a:prstGeom>
        <a:solidFill>
          <a:schemeClr val="bg1">
            <a:lumMod val="5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Add the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“UTHealth Way”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policies and processes</a:t>
          </a:r>
        </a:p>
      </dsp:txBody>
      <dsp:txXfrm>
        <a:off x="3077588" y="1806222"/>
        <a:ext cx="4706900" cy="1806222"/>
      </dsp:txXfrm>
    </dsp:sp>
    <dsp:sp modelId="{01B1643E-6DDA-4034-A30B-772D5CC4B745}">
      <dsp:nvSpPr>
        <dsp:cNvPr id="0" name=""/>
        <dsp:cNvSpPr/>
      </dsp:nvSpPr>
      <dsp:spPr>
        <a:xfrm>
          <a:off x="0" y="3612444"/>
          <a:ext cx="10862078" cy="1806222"/>
        </a:xfrm>
        <a:prstGeom prst="trapezoid">
          <a:avLst>
            <a:gd name="adj" fmla="val 100228"/>
          </a:avLst>
        </a:prstGeom>
        <a:solidFill>
          <a:srgbClr val="33CC33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Build a foundation of knowledge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 “How to think like a 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200" kern="1200" dirty="0"/>
            <a:t>research/SP administrator”</a:t>
          </a:r>
          <a:endParaRPr lang="en-US" sz="3600" kern="1200" dirty="0"/>
        </a:p>
      </dsp:txBody>
      <dsp:txXfrm>
        <a:off x="1900863" y="3612444"/>
        <a:ext cx="7060350" cy="1806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7C0D3-50B4-4C7F-9B30-02C805DF063C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B763C-C92C-4E3F-B6E2-EC174672C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80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4B763C-C92C-4E3F-B6E2-EC174672C3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4B763C-C92C-4E3F-B6E2-EC174672C3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71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4B763C-C92C-4E3F-B6E2-EC174672C3C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9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rainternational.org/meetings/levelup-progra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urldefense.proofpoint.com/v2/url?u=https-3A__lnks.gd_l_eyJhbGciOiJIUzI1NiJ9.eyJidWxsZXRpbl9saW5rX2lkIjoxMDMsInVyaSI6ImJwMjpjbGljayIsImJ1bGxldGluX2lkIjoiMjAyMjAyMDkuNTMxNDI4NzEiLCJ1cmwiOiJodHRwczovL3d3dy53aGl0ZWhvdXNlLmdvdi9icmllZmluZy1yb29tL3N0YXRlbWVudHMtcmVsZWFzZXMvMjAyMS8wNS8xMi9mYWN0LXNoZWV0LXByZXNpZGVudC1zaWducy1leGVjdXRpdmUtb3JkZXItY2hhcnRpbmctbmV3LWNvdXJzZS10by1pbXByb3ZlLXRoZS1uYXRpb25zLWN5YmVyc2VjdXJpdHktYW5kLXByb3RlY3QtZmVkZXJhbC1nb3Zlcm5tZW50LW5ldHdvcmtzLyJ9.c3YzETqebO-2DdeQcHPSJalHt02JLgyPautb8v8Xy162E_s_727282686_br_126368701261-2Dl&amp;d=DwMFAA&amp;c=bKRySV-ouEg_AT-w2QWsTdd9X__KYh9Eq2fdmQDVZgw&amp;r=Fb84IzUDo_uGH2u8n5dEklcXaZBAlpAxLY6sq-PqG2w&amp;m=gNwoPHbC_nrshJYi0IJosDrzlqFu1FO3vZYfopM88ug&amp;s=wtLRNk6sWeUIy9qc7qw6krMmA-ng-wEKwvmYOUwk9Mc&amp;e=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public.era.nih.gov/common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era.nih.gov/files/2FA_flyer.pdf" TargetMode="Externa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3DD8-1714-44AF-A544-90EC794F9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769252"/>
            <a:ext cx="11481500" cy="1964712"/>
          </a:xfrm>
        </p:spPr>
        <p:txBody>
          <a:bodyPr anchor="ctr">
            <a:normAutofit/>
          </a:bodyPr>
          <a:lstStyle/>
          <a:p>
            <a:pPr algn="ctr"/>
            <a:r>
              <a:rPr lang="en-US" sz="6600" dirty="0"/>
              <a:t>AURA</a:t>
            </a:r>
            <a:r>
              <a:rPr lang="en-US" sz="4400" dirty="0"/>
              <a:t/>
            </a:r>
            <a:br>
              <a:rPr lang="en-US" sz="4400" dirty="0"/>
            </a:br>
            <a:r>
              <a:rPr lang="en-US" sz="2800" dirty="0"/>
              <a:t>Assembly of University research administrators</a:t>
            </a:r>
            <a:endParaRPr lang="en-US" sz="4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5995C9-BE7D-4BCE-9CDE-686A912B62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287" y="3897523"/>
            <a:ext cx="2622600" cy="17261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4C672-FFC7-45C3-8247-CB5255AAC4C4}"/>
              </a:ext>
            </a:extLst>
          </p:cNvPr>
          <p:cNvSpPr txBox="1"/>
          <p:nvPr/>
        </p:nvSpPr>
        <p:spPr>
          <a:xfrm>
            <a:off x="1828892" y="4406676"/>
            <a:ext cx="60221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February 22, 2022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3388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D0F4AA-E7ED-4B8F-86B2-86D5507A1681}"/>
              </a:ext>
            </a:extLst>
          </p:cNvPr>
          <p:cNvSpPr txBox="1"/>
          <p:nvPr/>
        </p:nvSpPr>
        <p:spPr>
          <a:xfrm>
            <a:off x="461818" y="1930400"/>
            <a:ext cx="3565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Certification: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C1A75C-0F8F-44BB-999C-634DBD064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96" y="2392065"/>
            <a:ext cx="11610808" cy="41514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79258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D0F4AA-E7ED-4B8F-86B2-86D5507A1681}"/>
              </a:ext>
            </a:extLst>
          </p:cNvPr>
          <p:cNvSpPr txBox="1"/>
          <p:nvPr/>
        </p:nvSpPr>
        <p:spPr>
          <a:xfrm>
            <a:off x="461818" y="1930400"/>
            <a:ext cx="3565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Certification: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A7D4B4-3EDC-4B35-A84A-D75027090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54" y="2606509"/>
            <a:ext cx="11607146" cy="35149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5431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D0F4AA-E7ED-4B8F-86B2-86D5507A1681}"/>
              </a:ext>
            </a:extLst>
          </p:cNvPr>
          <p:cNvSpPr txBox="1"/>
          <p:nvPr/>
        </p:nvSpPr>
        <p:spPr>
          <a:xfrm>
            <a:off x="341745" y="1768763"/>
            <a:ext cx="563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Training Program</a:t>
            </a:r>
            <a:r>
              <a:rPr lang="en-US" sz="2400" b="1" dirty="0"/>
              <a:t>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2D9647-7814-4D3B-BAA9-33E811701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467902"/>
            <a:ext cx="11252742" cy="3842349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3600" dirty="0"/>
              <a:t>Two Learn2Succeed Modules </a:t>
            </a:r>
            <a:r>
              <a:rPr lang="en-US" sz="3200" dirty="0"/>
              <a:t>(available year-round)</a:t>
            </a:r>
          </a:p>
          <a:p>
            <a:r>
              <a:rPr lang="en-US" sz="3600" dirty="0"/>
              <a:t>Mandatory for effort coordinators and faculty who must certify.  </a:t>
            </a:r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Anyone else? Annual or semi-annual training?</a:t>
            </a:r>
          </a:p>
          <a:p>
            <a:r>
              <a:rPr lang="en-US" sz="3600" dirty="0"/>
              <a:t>Modules will be assigned to users by SPA Training Team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3400" dirty="0">
                <a:solidFill>
                  <a:schemeClr val="tx1"/>
                </a:solidFill>
              </a:rPr>
              <a:t>Effort Reporting Overview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ECC </a:t>
            </a:r>
            <a:r>
              <a:rPr lang="en-US" sz="3400" dirty="0">
                <a:solidFill>
                  <a:schemeClr val="tx1"/>
                </a:solidFill>
              </a:rPr>
              <a:t>System</a:t>
            </a:r>
            <a:endParaRPr lang="en-US" sz="36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User guides/job aids on SPA website</a:t>
            </a:r>
          </a:p>
          <a:p>
            <a:pPr marL="1008000" lvl="3" indent="0">
              <a:spcBef>
                <a:spcPts val="0"/>
              </a:spcBef>
              <a:spcAft>
                <a:spcPts val="0"/>
              </a:spcAft>
              <a:buNone/>
            </a:pPr>
            <a:endParaRPr lang="en-US" sz="3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754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D0F4AA-E7ED-4B8F-86B2-86D5507A1681}"/>
              </a:ext>
            </a:extLst>
          </p:cNvPr>
          <p:cNvSpPr txBox="1"/>
          <p:nvPr/>
        </p:nvSpPr>
        <p:spPr>
          <a:xfrm>
            <a:off x="461818" y="1930400"/>
            <a:ext cx="1125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Training Program (for 1</a:t>
            </a:r>
            <a:r>
              <a:rPr lang="en-US" sz="3600" b="1" baseline="30000" dirty="0"/>
              <a:t>st</a:t>
            </a:r>
            <a:r>
              <a:rPr lang="en-US" sz="3600" b="1" dirty="0"/>
              <a:t> effort period in ECC):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2D9647-7814-4D3B-BAA9-33E811701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791175"/>
            <a:ext cx="11252742" cy="3842563"/>
          </a:xfrm>
        </p:spPr>
        <p:txBody>
          <a:bodyPr anchor="t">
            <a:normAutofit/>
          </a:bodyPr>
          <a:lstStyle/>
          <a:p>
            <a:r>
              <a:rPr lang="en-US" sz="3600" dirty="0"/>
              <a:t>Vendor led system training sessions (90 minutes)</a:t>
            </a:r>
          </a:p>
          <a:p>
            <a:pPr lvl="3"/>
            <a:r>
              <a:rPr lang="en-US" sz="3200" dirty="0"/>
              <a:t>One for effort coordinators and one for faculty</a:t>
            </a:r>
            <a:endParaRPr lang="en-US" sz="3000" dirty="0"/>
          </a:p>
          <a:p>
            <a:r>
              <a:rPr lang="en-US" sz="3600" dirty="0"/>
              <a:t>Effort Labs</a:t>
            </a:r>
          </a:p>
          <a:p>
            <a:pPr lvl="3"/>
            <a:r>
              <a:rPr lang="en-US" sz="3200" dirty="0"/>
              <a:t>SPA assisted open sessions during next effort pre-review period (UCT 11</a:t>
            </a:r>
            <a:r>
              <a:rPr lang="en-US" sz="3200" baseline="30000" dirty="0"/>
              <a:t>th</a:t>
            </a:r>
            <a:r>
              <a:rPr lang="en-US" sz="3200" dirty="0"/>
              <a:t> floor IT computer training room)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3539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Schedule for next effort certification period</a:t>
            </a:r>
            <a:br>
              <a:rPr lang="en-US" dirty="0"/>
            </a:br>
            <a:r>
              <a:rPr lang="en-US" dirty="0"/>
              <a:t>7/1/21-2/28/22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CB20C59-65FA-4B15-9572-ADE23727CC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25" y="1872281"/>
            <a:ext cx="11609549" cy="49001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0975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D2DC70-B3C8-41EF-B4ED-8CCE281EEF3F}"/>
              </a:ext>
            </a:extLst>
          </p:cNvPr>
          <p:cNvSpPr txBox="1"/>
          <p:nvPr/>
        </p:nvSpPr>
        <p:spPr>
          <a:xfrm>
            <a:off x="1846701" y="2644170"/>
            <a:ext cx="8498596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Jan, 2022		Team Completed Revisions</a:t>
            </a:r>
          </a:p>
          <a:p>
            <a:r>
              <a:rPr lang="en-US" sz="2400" b="1" dirty="0"/>
              <a:t>Jan, 2022		Interfaculty Council pre-reviewed </a:t>
            </a:r>
          </a:p>
          <a:p>
            <a:r>
              <a:rPr lang="en-US" sz="2400" b="1" dirty="0"/>
              <a:t>Feb, 2022		Approved By Institutional Policy Committee </a:t>
            </a:r>
          </a:p>
          <a:p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Mar, 2022		Executive Compliance Committee to Review</a:t>
            </a: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47B72F-407E-4325-A0CC-5C8C40B8F03F}"/>
              </a:ext>
            </a:extLst>
          </p:cNvPr>
          <p:cNvSpPr txBox="1"/>
          <p:nvPr/>
        </p:nvSpPr>
        <p:spPr>
          <a:xfrm>
            <a:off x="441855" y="1943844"/>
            <a:ext cx="11308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HOOP 93 EFFORT REPORTING POLICY REVISIONS: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9745D5E-FFF0-491E-B595-2C8DF25D3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08" y="4390937"/>
            <a:ext cx="11487784" cy="2054346"/>
          </a:xfrm>
        </p:spPr>
        <p:txBody>
          <a:bodyPr anchor="t">
            <a:normAutofit/>
          </a:bodyPr>
          <a:lstStyle/>
          <a:p>
            <a:r>
              <a:rPr lang="en-US" sz="3200" dirty="0"/>
              <a:t>Significant Changes: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Definitions to align with ECC System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Minimum/Maximum Sponsored Effort clarified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3000" dirty="0"/>
              <a:t>Policy Enforcement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699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4000" dirty="0"/>
              <a:t>Thank you!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69207C-D694-402A-B375-50D4B9F30AFF}"/>
              </a:ext>
            </a:extLst>
          </p:cNvPr>
          <p:cNvSpPr txBox="1"/>
          <p:nvPr/>
        </p:nvSpPr>
        <p:spPr>
          <a:xfrm>
            <a:off x="7964127" y="2173774"/>
            <a:ext cx="3510118" cy="4401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HOOP 93 Policy Team</a:t>
            </a:r>
            <a:r>
              <a:rPr lang="en-US" sz="2000" dirty="0"/>
              <a:t>:</a:t>
            </a:r>
          </a:p>
          <a:p>
            <a:endParaRPr lang="en-US" sz="1050" dirty="0"/>
          </a:p>
          <a:p>
            <a:r>
              <a:rPr lang="en-US" sz="2000" u="sng" dirty="0"/>
              <a:t>Faculty Reps:   </a:t>
            </a:r>
          </a:p>
          <a:p>
            <a:r>
              <a:rPr lang="en-US" sz="2000" dirty="0"/>
              <a:t>	Pramod Dash, PhD</a:t>
            </a:r>
          </a:p>
          <a:p>
            <a:r>
              <a:rPr lang="en-US" sz="2000" dirty="0"/>
              <a:t>       Sunil Sheth, MD</a:t>
            </a:r>
          </a:p>
          <a:p>
            <a:r>
              <a:rPr lang="en-US" sz="2000" dirty="0"/>
              <a:t>       Muhammad Walji, DDS</a:t>
            </a:r>
          </a:p>
          <a:p>
            <a:r>
              <a:rPr lang="en-US" sz="2000" u="sng" dirty="0"/>
              <a:t>School Admin Reps:</a:t>
            </a:r>
          </a:p>
          <a:p>
            <a:r>
              <a:rPr lang="en-US" sz="2000" dirty="0"/>
              <a:t>       Cynthia Bihm</a:t>
            </a:r>
          </a:p>
          <a:p>
            <a:r>
              <a:rPr lang="en-US" sz="2000" dirty="0"/>
              <a:t>	Nancy McNeil</a:t>
            </a:r>
          </a:p>
          <a:p>
            <a:r>
              <a:rPr lang="en-US" sz="2000" dirty="0"/>
              <a:t>	Charmaine Wilson </a:t>
            </a:r>
          </a:p>
          <a:p>
            <a:r>
              <a:rPr lang="en-US" sz="2000" u="sng" dirty="0"/>
              <a:t>SPA Reps:</a:t>
            </a:r>
          </a:p>
          <a:p>
            <a:r>
              <a:rPr lang="en-US" sz="2000" dirty="0"/>
              <a:t>	Shannon Gary</a:t>
            </a:r>
          </a:p>
          <a:p>
            <a:r>
              <a:rPr lang="en-US" sz="2000" dirty="0"/>
              <a:t>       Carmen Martinez</a:t>
            </a:r>
          </a:p>
          <a:p>
            <a:r>
              <a:rPr lang="en-US" sz="2000" dirty="0"/>
              <a:t>       Kim Vanzant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5901E7-639C-4BBC-BF25-40DEE0D5AF01}"/>
              </a:ext>
            </a:extLst>
          </p:cNvPr>
          <p:cNvSpPr txBox="1"/>
          <p:nvPr/>
        </p:nvSpPr>
        <p:spPr>
          <a:xfrm>
            <a:off x="491612" y="2035275"/>
            <a:ext cx="6971071" cy="46782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Effort Reporting Task Force:</a:t>
            </a:r>
          </a:p>
          <a:p>
            <a:endParaRPr lang="en-US" sz="1400" b="1" dirty="0"/>
          </a:p>
          <a:p>
            <a:r>
              <a:rPr lang="en-US" sz="2000" u="sng" dirty="0"/>
              <a:t>School/Department Reps:</a:t>
            </a:r>
          </a:p>
          <a:p>
            <a:r>
              <a:rPr lang="en-US" dirty="0"/>
              <a:t>	</a:t>
            </a:r>
            <a:r>
              <a:rPr lang="en-US" sz="2000" dirty="0"/>
              <a:t>Tresa Beverly-Prince   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MMS, Emergency Medicine</a:t>
            </a:r>
          </a:p>
          <a:p>
            <a:r>
              <a:rPr lang="en-US" sz="2000" dirty="0"/>
              <a:t>	Cynthia Bihm		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SPH and MMS, IMM</a:t>
            </a:r>
          </a:p>
          <a:p>
            <a:r>
              <a:rPr lang="en-US" sz="2000" dirty="0"/>
              <a:t> 	Elaine Embody (ret.) 	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MMS, Family Medicine</a:t>
            </a:r>
          </a:p>
          <a:p>
            <a:r>
              <a:rPr lang="en-US" sz="2000" dirty="0"/>
              <a:t>	Diana Marshall		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MMS, Biochemistry &amp; Mol Bio</a:t>
            </a:r>
          </a:p>
          <a:p>
            <a:r>
              <a:rPr lang="en-US" sz="2000" dirty="0"/>
              <a:t>	Lenora Trujillo		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SOD</a:t>
            </a:r>
          </a:p>
          <a:p>
            <a:r>
              <a:rPr lang="en-US" sz="2000" dirty="0"/>
              <a:t>	Charmaine Wilson 	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CSON</a:t>
            </a:r>
          </a:p>
          <a:p>
            <a:r>
              <a:rPr lang="en-US" sz="2000" u="sng" dirty="0"/>
              <a:t>SPA Reps:</a:t>
            </a:r>
          </a:p>
          <a:p>
            <a:r>
              <a:rPr lang="en-US" dirty="0"/>
              <a:t>	</a:t>
            </a:r>
            <a:r>
              <a:rPr lang="en-US" sz="2000" dirty="0"/>
              <a:t>Valerie Bomben		Carmen Martinez</a:t>
            </a:r>
          </a:p>
          <a:p>
            <a:r>
              <a:rPr lang="en-US" sz="2000" dirty="0"/>
              <a:t>	Shannon Gary		Troy Roberson</a:t>
            </a:r>
          </a:p>
          <a:p>
            <a:r>
              <a:rPr lang="en-US" sz="2000" dirty="0"/>
              <a:t>	Payam Hassany		Tiffany Sagers</a:t>
            </a:r>
          </a:p>
          <a:p>
            <a:r>
              <a:rPr lang="en-US" sz="2000" dirty="0"/>
              <a:t>	Payal Haq	 		Kim Vanzant</a:t>
            </a:r>
          </a:p>
          <a:p>
            <a:r>
              <a:rPr lang="en-US" sz="2000" dirty="0"/>
              <a:t>	Seemin Maredia	</a:t>
            </a:r>
            <a:r>
              <a:rPr lang="en-US" dirty="0"/>
              <a:t>	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8314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B516-B123-438F-AA48-FC900FFE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SRA </a:t>
            </a:r>
            <a:r>
              <a:rPr lang="en-US" dirty="0" err="1"/>
              <a:t>levelup</a:t>
            </a:r>
            <a:r>
              <a:rPr lang="en-US" dirty="0"/>
              <a:t> training for research admins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8569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Training for research (Sponsored Projects) admins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5CDB2C2-E13B-4570-89AF-E8282271E08C}"/>
              </a:ext>
            </a:extLst>
          </p:cNvPr>
          <p:cNvSpPr/>
          <p:nvPr/>
        </p:nvSpPr>
        <p:spPr>
          <a:xfrm>
            <a:off x="471055" y="2496127"/>
            <a:ext cx="2743899" cy="18657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Research/SP Faculty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96CBD1-927B-41E7-BF3E-2DEBBA47400B}"/>
              </a:ext>
            </a:extLst>
          </p:cNvPr>
          <p:cNvSpPr/>
          <p:nvPr/>
        </p:nvSpPr>
        <p:spPr>
          <a:xfrm>
            <a:off x="4266449" y="3363190"/>
            <a:ext cx="2960954" cy="1997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Department/School G&amp;C Staff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902FCA-57D1-4747-AE78-CFC8EA927979}"/>
              </a:ext>
            </a:extLst>
          </p:cNvPr>
          <p:cNvSpPr/>
          <p:nvPr/>
        </p:nvSpPr>
        <p:spPr>
          <a:xfrm>
            <a:off x="8459810" y="4465782"/>
            <a:ext cx="2960954" cy="1997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E9231A-FC67-4123-BB84-BC4B64973A09}"/>
              </a:ext>
            </a:extLst>
          </p:cNvPr>
          <p:cNvSpPr txBox="1"/>
          <p:nvPr/>
        </p:nvSpPr>
        <p:spPr>
          <a:xfrm>
            <a:off x="471055" y="1958109"/>
            <a:ext cx="7333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Ahhh</a:t>
            </a:r>
            <a:r>
              <a:rPr lang="en-US" dirty="0"/>
              <a:t>, a perfect world….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B7BB502-AA1E-40BD-824F-E645FA3E93B2}"/>
              </a:ext>
            </a:extLst>
          </p:cNvPr>
          <p:cNvCxnSpPr>
            <a:stCxn id="5" idx="6"/>
            <a:endCxn id="6" idx="2"/>
          </p:cNvCxnSpPr>
          <p:nvPr/>
        </p:nvCxnSpPr>
        <p:spPr>
          <a:xfrm>
            <a:off x="3214954" y="3429000"/>
            <a:ext cx="1051495" cy="9328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A06FDEB-FA77-483C-A142-E181AB5A54E9}"/>
              </a:ext>
            </a:extLst>
          </p:cNvPr>
          <p:cNvCxnSpPr>
            <a:stCxn id="6" idx="6"/>
            <a:endCxn id="7" idx="2"/>
          </p:cNvCxnSpPr>
          <p:nvPr/>
        </p:nvCxnSpPr>
        <p:spPr>
          <a:xfrm>
            <a:off x="7227403" y="4361872"/>
            <a:ext cx="1232407" cy="110259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4CD102B3-9D82-488E-A454-DDA526B2916D}"/>
              </a:ext>
            </a:extLst>
          </p:cNvPr>
          <p:cNvCxnSpPr>
            <a:stCxn id="7" idx="2"/>
            <a:endCxn id="5" idx="4"/>
          </p:cNvCxnSpPr>
          <p:nvPr/>
        </p:nvCxnSpPr>
        <p:spPr>
          <a:xfrm rot="10800000">
            <a:off x="1843006" y="4361872"/>
            <a:ext cx="6616805" cy="1102592"/>
          </a:xfrm>
          <a:prstGeom prst="bent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003C524-E97C-4E69-9B83-B6625AFDCEA6}"/>
              </a:ext>
            </a:extLst>
          </p:cNvPr>
          <p:cNvSpPr txBox="1"/>
          <p:nvPr/>
        </p:nvSpPr>
        <p:spPr>
          <a:xfrm>
            <a:off x="581192" y="5989903"/>
            <a:ext cx="8856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…early grant submissions, timely awards, right-sized staff, great communication…. </a:t>
            </a:r>
          </a:p>
        </p:txBody>
      </p:sp>
      <p:sp>
        <p:nvSpPr>
          <p:cNvPr id="26" name="Explosion: 14 Points 25">
            <a:extLst>
              <a:ext uri="{FF2B5EF4-FFF2-40B4-BE49-F238E27FC236}">
                <a16:creationId xmlns:a16="http://schemas.microsoft.com/office/drawing/2014/main" id="{7863A8C1-3AEA-4460-9DE8-EBDEBC20ECDD}"/>
              </a:ext>
            </a:extLst>
          </p:cNvPr>
          <p:cNvSpPr/>
          <p:nvPr/>
        </p:nvSpPr>
        <p:spPr>
          <a:xfrm>
            <a:off x="6474014" y="3225993"/>
            <a:ext cx="3357748" cy="1747201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Staff turnover and vacancies</a:t>
            </a:r>
          </a:p>
        </p:txBody>
      </p:sp>
      <p:sp>
        <p:nvSpPr>
          <p:cNvPr id="28" name="Explosion: 14 Points 27">
            <a:extLst>
              <a:ext uri="{FF2B5EF4-FFF2-40B4-BE49-F238E27FC236}">
                <a16:creationId xmlns:a16="http://schemas.microsoft.com/office/drawing/2014/main" id="{5EB4A270-F513-4320-9A23-B9E3F6EB28D0}"/>
              </a:ext>
            </a:extLst>
          </p:cNvPr>
          <p:cNvSpPr/>
          <p:nvPr/>
        </p:nvSpPr>
        <p:spPr>
          <a:xfrm>
            <a:off x="5342435" y="1623334"/>
            <a:ext cx="3291837" cy="2079734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Old processes, policies and forms</a:t>
            </a:r>
          </a:p>
        </p:txBody>
      </p:sp>
      <p:sp>
        <p:nvSpPr>
          <p:cNvPr id="29" name="Explosion: 14 Points 28">
            <a:extLst>
              <a:ext uri="{FF2B5EF4-FFF2-40B4-BE49-F238E27FC236}">
                <a16:creationId xmlns:a16="http://schemas.microsoft.com/office/drawing/2014/main" id="{2A069BE9-8F48-45D9-8827-B59B419BE9C0}"/>
              </a:ext>
            </a:extLst>
          </p:cNvPr>
          <p:cNvSpPr/>
          <p:nvPr/>
        </p:nvSpPr>
        <p:spPr>
          <a:xfrm>
            <a:off x="173511" y="3935842"/>
            <a:ext cx="2188474" cy="1707576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Last minute faculty</a:t>
            </a:r>
          </a:p>
        </p:txBody>
      </p:sp>
      <p:sp>
        <p:nvSpPr>
          <p:cNvPr id="30" name="Explosion: 14 Points 29">
            <a:extLst>
              <a:ext uri="{FF2B5EF4-FFF2-40B4-BE49-F238E27FC236}">
                <a16:creationId xmlns:a16="http://schemas.microsoft.com/office/drawing/2014/main" id="{C8D0AB9D-13FE-4EB2-83CF-936FA25292A3}"/>
              </a:ext>
            </a:extLst>
          </p:cNvPr>
          <p:cNvSpPr/>
          <p:nvPr/>
        </p:nvSpPr>
        <p:spPr>
          <a:xfrm>
            <a:off x="2459234" y="2049664"/>
            <a:ext cx="2540941" cy="1654118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Changing sponsor rules</a:t>
            </a:r>
          </a:p>
        </p:txBody>
      </p:sp>
      <p:sp>
        <p:nvSpPr>
          <p:cNvPr id="31" name="Explosion: 14 Points 30">
            <a:extLst>
              <a:ext uri="{FF2B5EF4-FFF2-40B4-BE49-F238E27FC236}">
                <a16:creationId xmlns:a16="http://schemas.microsoft.com/office/drawing/2014/main" id="{0D9025B8-2A71-4350-9028-0CAC86F235AB}"/>
              </a:ext>
            </a:extLst>
          </p:cNvPr>
          <p:cNvSpPr/>
          <p:nvPr/>
        </p:nvSpPr>
        <p:spPr>
          <a:xfrm>
            <a:off x="2779746" y="3768878"/>
            <a:ext cx="2562689" cy="1458980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“Putting out fires”</a:t>
            </a:r>
          </a:p>
        </p:txBody>
      </p:sp>
      <p:sp>
        <p:nvSpPr>
          <p:cNvPr id="32" name="Explosion: 14 Points 31">
            <a:extLst>
              <a:ext uri="{FF2B5EF4-FFF2-40B4-BE49-F238E27FC236}">
                <a16:creationId xmlns:a16="http://schemas.microsoft.com/office/drawing/2014/main" id="{E37EE332-7A84-497E-8D41-850E18CF7048}"/>
              </a:ext>
            </a:extLst>
          </p:cNvPr>
          <p:cNvSpPr/>
          <p:nvPr/>
        </p:nvSpPr>
        <p:spPr>
          <a:xfrm>
            <a:off x="9437631" y="2670916"/>
            <a:ext cx="2336831" cy="1458980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Delayed awards</a:t>
            </a:r>
          </a:p>
        </p:txBody>
      </p:sp>
      <p:sp>
        <p:nvSpPr>
          <p:cNvPr id="33" name="Explosion: 14 Points 32">
            <a:extLst>
              <a:ext uri="{FF2B5EF4-FFF2-40B4-BE49-F238E27FC236}">
                <a16:creationId xmlns:a16="http://schemas.microsoft.com/office/drawing/2014/main" id="{4FBCBA0F-327D-44F5-ACEF-9E0757529E21}"/>
              </a:ext>
            </a:extLst>
          </p:cNvPr>
          <p:cNvSpPr/>
          <p:nvPr/>
        </p:nvSpPr>
        <p:spPr>
          <a:xfrm>
            <a:off x="1660704" y="5286673"/>
            <a:ext cx="1724700" cy="914400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Covid</a:t>
            </a:r>
          </a:p>
        </p:txBody>
      </p:sp>
      <p:sp>
        <p:nvSpPr>
          <p:cNvPr id="34" name="Explosion: 14 Points 33">
            <a:extLst>
              <a:ext uri="{FF2B5EF4-FFF2-40B4-BE49-F238E27FC236}">
                <a16:creationId xmlns:a16="http://schemas.microsoft.com/office/drawing/2014/main" id="{ABB67EC7-AF1F-439C-8D8F-29A12719A3DA}"/>
              </a:ext>
            </a:extLst>
          </p:cNvPr>
          <p:cNvSpPr/>
          <p:nvPr/>
        </p:nvSpPr>
        <p:spPr>
          <a:xfrm>
            <a:off x="6334938" y="4750045"/>
            <a:ext cx="3291837" cy="1683963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Finding experienced staff</a:t>
            </a:r>
          </a:p>
        </p:txBody>
      </p:sp>
      <p:sp>
        <p:nvSpPr>
          <p:cNvPr id="35" name="Explosion: 14 Points 34">
            <a:extLst>
              <a:ext uri="{FF2B5EF4-FFF2-40B4-BE49-F238E27FC236}">
                <a16:creationId xmlns:a16="http://schemas.microsoft.com/office/drawing/2014/main" id="{BA466F19-FD68-494D-94C3-1911C82FE824}"/>
              </a:ext>
            </a:extLst>
          </p:cNvPr>
          <p:cNvSpPr/>
          <p:nvPr/>
        </p:nvSpPr>
        <p:spPr>
          <a:xfrm>
            <a:off x="9598700" y="5464463"/>
            <a:ext cx="2562689" cy="1490941"/>
          </a:xfrm>
          <a:prstGeom prst="irregularSeal2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Audits, legal issues,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468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Training for research (Sponsored Projects) admins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CA39B64-EE64-43B1-A021-6242A135F8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5533772"/>
              </p:ext>
            </p:extLst>
          </p:nvPr>
        </p:nvGraphicFramePr>
        <p:xfrm>
          <a:off x="1329922" y="1439333"/>
          <a:ext cx="1086207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FD7DEA3-A52A-4598-9E62-02C0EEA490C7}"/>
              </a:ext>
            </a:extLst>
          </p:cNvPr>
          <p:cNvSpPr txBox="1"/>
          <p:nvPr/>
        </p:nvSpPr>
        <p:spPr>
          <a:xfrm>
            <a:off x="327022" y="2143642"/>
            <a:ext cx="5483841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ECC upgrade, START–adding COI module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CB4031-4120-45FE-A5A6-0A6A6D41909C}"/>
              </a:ext>
            </a:extLst>
          </p:cNvPr>
          <p:cNvSpPr txBox="1"/>
          <p:nvPr/>
        </p:nvSpPr>
        <p:spPr>
          <a:xfrm>
            <a:off x="1034945" y="3784228"/>
            <a:ext cx="3603049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      SPA Training Team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065876-5A5D-48A3-AE67-04017BCB6B1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81345" y="5276088"/>
            <a:ext cx="1445572" cy="14140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9145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6E7CE-FB45-4FC5-A6D9-767D7D52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1A1FD-05AE-466A-A9A6-51CF722D1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Effort Reporting Program										Kim Vanzant</a:t>
            </a:r>
          </a:p>
          <a:p>
            <a:pPr lvl="2"/>
            <a:r>
              <a:rPr lang="en-US" sz="2000" dirty="0"/>
              <a:t>System Upgrade</a:t>
            </a:r>
          </a:p>
          <a:p>
            <a:pPr lvl="2"/>
            <a:r>
              <a:rPr lang="en-US" sz="2000" dirty="0"/>
              <a:t>Training Program and Schedule</a:t>
            </a:r>
          </a:p>
          <a:p>
            <a:pPr lvl="2"/>
            <a:r>
              <a:rPr lang="en-US" sz="2000" dirty="0"/>
              <a:t>HOOP 93 Policy Changes</a:t>
            </a:r>
          </a:p>
          <a:p>
            <a:r>
              <a:rPr lang="en-US" sz="2400" dirty="0"/>
              <a:t>SRA </a:t>
            </a:r>
            <a:r>
              <a:rPr lang="en-US" sz="2400" dirty="0" err="1"/>
              <a:t>LevelUp</a:t>
            </a:r>
            <a:r>
              <a:rPr lang="en-US" sz="2400" dirty="0"/>
              <a:t> Training Program for Research Admins			Tiffany Sagers</a:t>
            </a:r>
          </a:p>
          <a:p>
            <a:r>
              <a:rPr lang="en-US" sz="2400" dirty="0"/>
              <a:t>Login.gov and Other Grant Updates							Carmen Martinez</a:t>
            </a:r>
          </a:p>
          <a:p>
            <a:r>
              <a:rPr lang="en-US" sz="2400" dirty="0"/>
              <a:t>Q&amp;A															Kathy Kreidler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28875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Training for research (Sponsored Projects) admins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D0F4AA-E7ED-4B8F-86B2-86D5507A1681}"/>
              </a:ext>
            </a:extLst>
          </p:cNvPr>
          <p:cNvSpPr txBox="1"/>
          <p:nvPr/>
        </p:nvSpPr>
        <p:spPr>
          <a:xfrm>
            <a:off x="461818" y="1930400"/>
            <a:ext cx="1125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SRA </a:t>
            </a:r>
            <a:r>
              <a:rPr lang="en-US" sz="3600" b="1" dirty="0" err="1"/>
              <a:t>LevelUp</a:t>
            </a:r>
            <a:r>
              <a:rPr lang="en-US" sz="3600" b="1" dirty="0"/>
              <a:t> Micro-credentialing Program: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2D9647-7814-4D3B-BAA9-33E811701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791175"/>
            <a:ext cx="11252742" cy="3842563"/>
          </a:xfrm>
        </p:spPr>
        <p:txBody>
          <a:bodyPr anchor="t"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Builds the Foundation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Self-paced, on-line modules with knowledge checks and exams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tx1"/>
                </a:solidFill>
              </a:rPr>
              <a:t>Designed to teach how to think through the entire world of “grey” that is Research Administration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chemeClr val="tx1"/>
                </a:solidFill>
              </a:rPr>
              <a:t>Good preparation for Certified Research Administrator Exam </a:t>
            </a:r>
          </a:p>
          <a:p>
            <a:r>
              <a:rPr lang="en-US" sz="3600" dirty="0">
                <a:solidFill>
                  <a:schemeClr val="tx1"/>
                </a:solidFill>
              </a:rPr>
              <a:t>Advanced case study and essay at the end</a:t>
            </a:r>
          </a:p>
          <a:p>
            <a:r>
              <a:rPr lang="en-US" sz="3600" dirty="0"/>
              <a:t>“Badging” (certificates – attach to signature, LinkedIn)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04526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Training for research (Sponsored Projects) admins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6BD8A-91B6-42BF-9621-4BD2F2041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dirty="0"/>
              <a:t>Full module review and update every 2 years</a:t>
            </a:r>
            <a:endParaRPr lang="en-US" dirty="0"/>
          </a:p>
          <a:p>
            <a:r>
              <a:rPr lang="en-US" sz="3600" dirty="0"/>
              <a:t>New modules being created</a:t>
            </a:r>
          </a:p>
          <a:p>
            <a:r>
              <a:rPr lang="en-US" sz="3600" dirty="0"/>
              <a:t>Coming-Soon:  NIH focused Mini Modules for JIT learning on a narrow topic (e.g. how to complete a RPPR)</a:t>
            </a:r>
          </a:p>
          <a:p>
            <a:r>
              <a:rPr lang="en-US" sz="3600" dirty="0"/>
              <a:t>Institutional Membership: unlimited users and modules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1359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Training for research (Sponsored Projects) admins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6BD8A-91B6-42BF-9621-4BD2F2041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https://www.srainternational.org/meetings/levelup-program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62771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B516-B123-438F-AA48-FC900FFE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Login.gov and other grant updates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977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Login.gov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2551161"/>
          </a:xfrm>
        </p:spPr>
        <p:txBody>
          <a:bodyPr/>
          <a:lstStyle/>
          <a:p>
            <a:r>
              <a:rPr lang="en-US" dirty="0" smtClean="0"/>
              <a:t>New credentials required for Grants.gov/</a:t>
            </a:r>
            <a:r>
              <a:rPr lang="en-US" dirty="0" err="1" smtClean="0"/>
              <a:t>eRA</a:t>
            </a:r>
            <a:r>
              <a:rPr lang="en-US" dirty="0" smtClean="0"/>
              <a:t> Commons users beginning Feb 21, 2022</a:t>
            </a:r>
            <a:endParaRPr lang="en-US" dirty="0"/>
          </a:p>
          <a:p>
            <a:r>
              <a:rPr lang="en-US" dirty="0"/>
              <a:t>This change to </a:t>
            </a:r>
            <a:r>
              <a:rPr lang="en-US" dirty="0" smtClean="0"/>
              <a:t>the sign-in </a:t>
            </a:r>
            <a:r>
              <a:rPr lang="en-US" dirty="0"/>
              <a:t>process improves user security and complies with </a:t>
            </a:r>
            <a:r>
              <a:rPr lang="en-US" u="sng" dirty="0">
                <a:hlinkClick r:id="rId2"/>
              </a:rPr>
              <a:t>Executive Order 14028</a:t>
            </a:r>
            <a:r>
              <a:rPr lang="en-US" dirty="0"/>
              <a:t>, improving the nation’s cybersecurity. </a:t>
            </a:r>
            <a:endParaRPr lang="en-US" dirty="0" smtClean="0"/>
          </a:p>
          <a:p>
            <a:r>
              <a:rPr lang="en-US" dirty="0" smtClean="0"/>
              <a:t>Login.gov </a:t>
            </a:r>
            <a:r>
              <a:rPr lang="en-US" dirty="0"/>
              <a:t>allows users to access multiple government </a:t>
            </a:r>
            <a:r>
              <a:rPr lang="en-US" dirty="0" smtClean="0"/>
              <a:t>websites </a:t>
            </a:r>
            <a:r>
              <a:rPr lang="en-US" dirty="0"/>
              <a:t>with a single username and password.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8801" y="4056908"/>
            <a:ext cx="5014395" cy="2278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273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2030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For Faculty:</a:t>
            </a:r>
          </a:p>
          <a:p>
            <a:pPr lvl="1"/>
            <a:r>
              <a:rPr lang="en-US" sz="1800" dirty="0" smtClean="0"/>
              <a:t>Link </a:t>
            </a:r>
            <a:r>
              <a:rPr lang="en-US" sz="1800" dirty="0" err="1" smtClean="0"/>
              <a:t>eRA</a:t>
            </a:r>
            <a:r>
              <a:rPr lang="en-US" sz="1800" dirty="0" smtClean="0"/>
              <a:t> Commons account to Login.gov now</a:t>
            </a:r>
          </a:p>
          <a:p>
            <a:pPr lvl="1"/>
            <a:r>
              <a:rPr lang="en-US" dirty="0" smtClean="0"/>
              <a:t>PIs </a:t>
            </a:r>
            <a:r>
              <a:rPr lang="en-US" dirty="0"/>
              <a:t>and key personnel associated with an application or </a:t>
            </a:r>
            <a:r>
              <a:rPr lang="en-US" dirty="0" smtClean="0"/>
              <a:t>RPPR </a:t>
            </a:r>
            <a:r>
              <a:rPr lang="en-US" dirty="0"/>
              <a:t>will be required to </a:t>
            </a:r>
            <a:r>
              <a:rPr lang="en-US" dirty="0" smtClean="0"/>
              <a:t>transition 45 </a:t>
            </a:r>
            <a:r>
              <a:rPr lang="en-US" dirty="0"/>
              <a:t>days after the submission of their competing grant application (Type 1 or 2) or their </a:t>
            </a:r>
            <a:r>
              <a:rPr lang="en-US" dirty="0" smtClean="0"/>
              <a:t>RPPR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For Admin Staff</a:t>
            </a:r>
          </a:p>
          <a:p>
            <a:pPr lvl="1"/>
            <a:r>
              <a:rPr lang="en-US" sz="1800" dirty="0" smtClean="0"/>
              <a:t>Transition will be required mid-2022</a:t>
            </a:r>
          </a:p>
          <a:p>
            <a:pPr lvl="1"/>
            <a:endParaRPr lang="en-US" sz="1800" dirty="0"/>
          </a:p>
          <a:p>
            <a:pPr marL="324000" lvl="1" indent="0">
              <a:buNone/>
            </a:pPr>
            <a:r>
              <a:rPr lang="en-US" sz="1800" b="1" u="sng" dirty="0" smtClean="0"/>
              <a:t>Non-compliance will lock you out of </a:t>
            </a:r>
            <a:r>
              <a:rPr lang="en-US" sz="1800" b="1" u="sng" dirty="0" err="1" smtClean="0"/>
              <a:t>eRA</a:t>
            </a:r>
            <a:r>
              <a:rPr lang="en-US" sz="1800" b="1" u="sng" dirty="0" smtClean="0"/>
              <a:t> Commons!</a:t>
            </a:r>
          </a:p>
          <a:p>
            <a:pPr lvl="1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668557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0211"/>
            <a:ext cx="11029615" cy="350910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3 Steps to Create </a:t>
            </a:r>
            <a:r>
              <a:rPr lang="en-US" sz="2000" dirty="0"/>
              <a:t>Y</a:t>
            </a:r>
            <a:r>
              <a:rPr lang="en-US" sz="2000" dirty="0" smtClean="0"/>
              <a:t>our Login.gov Account</a:t>
            </a:r>
          </a:p>
          <a:p>
            <a:r>
              <a:rPr lang="en-US" sz="2000" dirty="0" smtClean="0"/>
              <a:t>Before you start:</a:t>
            </a:r>
          </a:p>
          <a:p>
            <a:pPr lvl="1"/>
            <a:r>
              <a:rPr lang="en-US" dirty="0" smtClean="0"/>
              <a:t>Make </a:t>
            </a:r>
            <a:r>
              <a:rPr lang="en-US" dirty="0"/>
              <a:t>sure your </a:t>
            </a:r>
            <a:r>
              <a:rPr lang="en-US" dirty="0" err="1"/>
              <a:t>eRA</a:t>
            </a:r>
            <a:r>
              <a:rPr lang="en-US" dirty="0"/>
              <a:t> Commons account is active and you know your account </a:t>
            </a:r>
            <a:r>
              <a:rPr lang="en-US" dirty="0" smtClean="0"/>
              <a:t>password</a:t>
            </a:r>
          </a:p>
          <a:p>
            <a:pPr lvl="1"/>
            <a:r>
              <a:rPr lang="en-US" dirty="0" smtClean="0"/>
              <a:t>Don’t use old </a:t>
            </a:r>
            <a:r>
              <a:rPr lang="en-US" dirty="0"/>
              <a:t>bookmarked URLs to access </a:t>
            </a:r>
            <a:r>
              <a:rPr lang="en-US" dirty="0" err="1"/>
              <a:t>eRA</a:t>
            </a:r>
            <a:r>
              <a:rPr lang="en-US" dirty="0"/>
              <a:t> Commons.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URL for </a:t>
            </a:r>
            <a:r>
              <a:rPr lang="en-US" dirty="0" err="1"/>
              <a:t>eRA</a:t>
            </a:r>
            <a:r>
              <a:rPr lang="en-US" dirty="0"/>
              <a:t> Commons is </a:t>
            </a:r>
            <a:r>
              <a:rPr lang="en-US" dirty="0">
                <a:hlinkClick r:id="rId2"/>
              </a:rPr>
              <a:t>https://public.era.nih.gov/commons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Step 1: </a:t>
            </a:r>
            <a:r>
              <a:rPr lang="en-US" dirty="0"/>
              <a:t>Click on the Login.gov option on the </a:t>
            </a:r>
            <a:r>
              <a:rPr lang="en-US" dirty="0" err="1"/>
              <a:t>eRA</a:t>
            </a:r>
            <a:r>
              <a:rPr lang="en-US" dirty="0"/>
              <a:t> Commons home screen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854" y="4745433"/>
            <a:ext cx="5220985" cy="1656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820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0211"/>
            <a:ext cx="11029615" cy="3509104"/>
          </a:xfrm>
        </p:spPr>
        <p:txBody>
          <a:bodyPr/>
          <a:lstStyle/>
          <a:p>
            <a:r>
              <a:rPr lang="en-US" dirty="0" smtClean="0"/>
              <a:t>Step </a:t>
            </a:r>
            <a:r>
              <a:rPr lang="en-US" dirty="0"/>
              <a:t>2</a:t>
            </a:r>
            <a:r>
              <a:rPr lang="en-US" dirty="0" smtClean="0"/>
              <a:t>: Create Login.gov account</a:t>
            </a:r>
          </a:p>
          <a:p>
            <a:pPr lvl="1"/>
            <a:r>
              <a:rPr lang="en-US" dirty="0" smtClean="0"/>
              <a:t>Requires 2-factor authentication</a:t>
            </a:r>
          </a:p>
          <a:p>
            <a:pPr lvl="1"/>
            <a:r>
              <a:rPr lang="en-US" dirty="0"/>
              <a:t>Choose an authentication method from the </a:t>
            </a:r>
            <a:r>
              <a:rPr lang="en-US" dirty="0" smtClean="0"/>
              <a:t>available options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security code sent </a:t>
            </a:r>
            <a:r>
              <a:rPr lang="en-US" dirty="0" smtClean="0"/>
              <a:t>by </a:t>
            </a:r>
            <a:r>
              <a:rPr lang="en-US" dirty="0"/>
              <a:t>text or voice call is </a:t>
            </a:r>
            <a:r>
              <a:rPr lang="en-US" dirty="0" smtClean="0"/>
              <a:t>recommended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2248" y="2215011"/>
            <a:ext cx="2877561" cy="367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20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114740"/>
          </a:xfrm>
        </p:spPr>
        <p:txBody>
          <a:bodyPr/>
          <a:lstStyle/>
          <a:p>
            <a:r>
              <a:rPr lang="en-US" dirty="0" smtClean="0"/>
              <a:t>Step 3: Link Login.gov account with </a:t>
            </a:r>
            <a:r>
              <a:rPr lang="en-US" dirty="0" err="1" smtClean="0"/>
              <a:t>eRA</a:t>
            </a:r>
            <a:r>
              <a:rPr lang="en-US" dirty="0" smtClean="0"/>
              <a:t> Commons</a:t>
            </a:r>
          </a:p>
          <a:p>
            <a:pPr lvl="1"/>
            <a:r>
              <a:rPr lang="en-US" dirty="0" smtClean="0"/>
              <a:t>One-time step only</a:t>
            </a:r>
          </a:p>
          <a:p>
            <a:pPr lvl="1"/>
            <a:r>
              <a:rPr lang="en-US" dirty="0" smtClean="0"/>
              <a:t>Make sure your </a:t>
            </a:r>
            <a:r>
              <a:rPr lang="en-US" dirty="0" err="1" smtClean="0"/>
              <a:t>eRA</a:t>
            </a:r>
            <a:r>
              <a:rPr lang="en-US" dirty="0" smtClean="0"/>
              <a:t> Commons credentials are correct!</a:t>
            </a:r>
          </a:p>
          <a:p>
            <a:pPr lvl="1"/>
            <a:r>
              <a:rPr lang="en-US" dirty="0" smtClean="0"/>
              <a:t>After validation,  </a:t>
            </a:r>
            <a:r>
              <a:rPr lang="en-US" dirty="0"/>
              <a:t>your Login.gov account </a:t>
            </a:r>
            <a:r>
              <a:rPr lang="en-US" dirty="0" smtClean="0"/>
              <a:t>is associated </a:t>
            </a:r>
            <a:r>
              <a:rPr lang="en-US" dirty="0"/>
              <a:t>with your </a:t>
            </a:r>
            <a:r>
              <a:rPr lang="en-US" dirty="0" err="1"/>
              <a:t>eRA</a:t>
            </a:r>
            <a:r>
              <a:rPr lang="en-US" dirty="0"/>
              <a:t> Commons account, and you will directly access the </a:t>
            </a:r>
            <a:r>
              <a:rPr lang="en-US" dirty="0" err="1"/>
              <a:t>eRA</a:t>
            </a:r>
            <a:r>
              <a:rPr lang="en-US" dirty="0"/>
              <a:t> </a:t>
            </a:r>
            <a:r>
              <a:rPr lang="en-US" dirty="0" smtClean="0"/>
              <a:t>Commons</a:t>
            </a:r>
          </a:p>
          <a:p>
            <a:pPr marL="324000" lvl="1" indent="0">
              <a:buNone/>
            </a:pPr>
            <a:endParaRPr lang="en-US" dirty="0"/>
          </a:p>
          <a:p>
            <a:pPr marL="324000" lvl="1" indent="0">
              <a:buNone/>
            </a:pPr>
            <a:r>
              <a:rPr lang="en-US" b="1" dirty="0" smtClean="0"/>
              <a:t>Note</a:t>
            </a:r>
            <a:r>
              <a:rPr lang="en-US" dirty="0"/>
              <a:t>: From this point forward, you must use the Login.gov option on the </a:t>
            </a:r>
            <a:r>
              <a:rPr lang="en-US" dirty="0" err="1"/>
              <a:t>eRA</a:t>
            </a:r>
            <a:r>
              <a:rPr lang="en-US" dirty="0"/>
              <a:t> Commons home </a:t>
            </a:r>
            <a:r>
              <a:rPr lang="en-US" dirty="0" smtClean="0"/>
              <a:t>screen</a:t>
            </a:r>
          </a:p>
          <a:p>
            <a:pPr marL="324000" lvl="1" indent="0">
              <a:buNone/>
            </a:pPr>
            <a:r>
              <a:rPr lang="en-US" dirty="0" smtClean="0"/>
              <a:t>Reference: </a:t>
            </a:r>
            <a:r>
              <a:rPr lang="en-US" dirty="0">
                <a:hlinkClick r:id="rId2"/>
              </a:rPr>
              <a:t>2FA_flyer.pdf (nih.gov)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7056" y="2383222"/>
            <a:ext cx="4365114" cy="332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14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NIH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Salary Cap of $203, 700</a:t>
            </a:r>
          </a:p>
          <a:p>
            <a:pPr lvl="1"/>
            <a:r>
              <a:rPr lang="en-US" dirty="0"/>
              <a:t>Applies to all new and non-competing awards effective 1/2/2022</a:t>
            </a:r>
          </a:p>
          <a:p>
            <a:r>
              <a:rPr lang="en-US" dirty="0" smtClean="0"/>
              <a:t>Unique Entity Identifiers</a:t>
            </a:r>
          </a:p>
          <a:p>
            <a:pPr lvl="1"/>
            <a:r>
              <a:rPr lang="en-US" dirty="0" smtClean="0"/>
              <a:t>Replaces DUNS</a:t>
            </a:r>
          </a:p>
          <a:p>
            <a:r>
              <a:rPr lang="en-US" dirty="0" err="1" smtClean="0"/>
              <a:t>eRA</a:t>
            </a:r>
            <a:r>
              <a:rPr lang="en-US" dirty="0" smtClean="0"/>
              <a:t> Commons IDs required for all Key Personnel</a:t>
            </a:r>
          </a:p>
          <a:p>
            <a:pPr lvl="1"/>
            <a:r>
              <a:rPr lang="en-US" dirty="0" smtClean="0"/>
              <a:t>Verify before submission </a:t>
            </a:r>
            <a:r>
              <a:rPr lang="en-US" smtClean="0"/>
              <a:t>to NIH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612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B516-B123-438F-AA48-FC900FFE7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Effort reporting program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74664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B516-B123-438F-AA48-FC900FFE7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3071342"/>
            <a:ext cx="11029615" cy="1497507"/>
          </a:xfrm>
        </p:spPr>
        <p:txBody>
          <a:bodyPr/>
          <a:lstStyle/>
          <a:p>
            <a:r>
              <a:rPr lang="en-US" dirty="0"/>
              <a:t>Q &amp; 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782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103A-4E52-4F4E-A160-9CFA984D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29" y="1899630"/>
            <a:ext cx="11252742" cy="4445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An Effort Report is a certified statement of how a faculty or staff member spent time across all UTHealth activities.  </a:t>
            </a:r>
          </a:p>
          <a:p>
            <a:pPr marL="0" indent="0">
              <a:buNone/>
            </a:pPr>
            <a:r>
              <a:rPr lang="en-US" sz="3600" dirty="0"/>
              <a:t> It must:</a:t>
            </a:r>
          </a:p>
          <a:p>
            <a:pPr lvl="1"/>
            <a:r>
              <a:rPr lang="en-US" sz="3200" dirty="0"/>
              <a:t>Be a </a:t>
            </a:r>
            <a:r>
              <a:rPr lang="en-US" sz="3200" b="1" u="sng" dirty="0"/>
              <a:t>reasonable</a:t>
            </a:r>
            <a:r>
              <a:rPr lang="en-US" sz="3200" dirty="0"/>
              <a:t> estimate of percentage of time spent</a:t>
            </a:r>
          </a:p>
          <a:p>
            <a:pPr lvl="1"/>
            <a:r>
              <a:rPr lang="en-US" sz="3200" dirty="0"/>
              <a:t>Be completed semi-annually by the due date</a:t>
            </a:r>
          </a:p>
          <a:p>
            <a:pPr lvl="1"/>
            <a:r>
              <a:rPr lang="en-US" sz="3200" dirty="0"/>
              <a:t>Comply with federal rules</a:t>
            </a:r>
          </a:p>
          <a:p>
            <a:pPr lvl="1"/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585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103A-4E52-4F4E-A160-9CFA984D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0" y="1960412"/>
            <a:ext cx="10338341" cy="367830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3200" dirty="0"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/>
              <a:t>Audited Regularly: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 Annually during audit of Federal awards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 Throughout the year by various granting agencies (e.g. CPRIT)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  By Internal Audit Services  (audit results below)</a:t>
            </a:r>
          </a:p>
          <a:p>
            <a:pPr marL="324000" lvl="1" indent="0">
              <a:buNone/>
            </a:pPr>
            <a:endParaRPr lang="en-US" sz="2600" dirty="0"/>
          </a:p>
          <a:p>
            <a:pPr marL="0" lvl="0" indent="0">
              <a:buNone/>
            </a:pPr>
            <a:endParaRPr lang="en-US" sz="3200" dirty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82C817-AB41-4E21-A8BD-4446CA8DA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510" y="4202545"/>
            <a:ext cx="11610635" cy="23613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36350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103A-4E52-4F4E-A160-9CFA984D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951" y="2089720"/>
            <a:ext cx="11263268" cy="367830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sz="4400" b="1" dirty="0"/>
              <a:t>Effort Reporting Task Force was formed in March, 2021 to redesign our Effort Reporting Program:</a:t>
            </a:r>
          </a:p>
          <a:p>
            <a:pPr marL="0" lvl="0" indent="0">
              <a:buNone/>
            </a:pPr>
            <a:endParaRPr lang="en-US" sz="1900" b="1" dirty="0"/>
          </a:p>
          <a:p>
            <a:pPr lvl="1"/>
            <a:r>
              <a:rPr lang="en-US" sz="4000" dirty="0"/>
              <a:t>Upgrade Effort Reporting System</a:t>
            </a:r>
          </a:p>
          <a:p>
            <a:pPr lvl="1"/>
            <a:r>
              <a:rPr lang="en-US" sz="4000" dirty="0"/>
              <a:t>Launch New Training Program </a:t>
            </a:r>
          </a:p>
          <a:p>
            <a:pPr lvl="1"/>
            <a:r>
              <a:rPr lang="en-US" sz="4000" dirty="0"/>
              <a:t>Revise Effort Reporting Policy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7367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103A-4E52-4F4E-A160-9CFA984D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29" y="1899630"/>
            <a:ext cx="11252742" cy="4445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System Upgrade:</a:t>
            </a:r>
          </a:p>
          <a:p>
            <a:r>
              <a:rPr lang="en-US" sz="3600" dirty="0"/>
              <a:t>Now “ECC” or Employee Compensation Compliance</a:t>
            </a:r>
          </a:p>
          <a:p>
            <a:r>
              <a:rPr lang="en-US" sz="3600" dirty="0"/>
              <a:t>Changes to semi-annual reporting on the </a:t>
            </a:r>
            <a:r>
              <a:rPr lang="en-US" sz="3600" u="sng" dirty="0"/>
              <a:t>fiscal year</a:t>
            </a:r>
          </a:p>
          <a:p>
            <a:pPr lvl="2"/>
            <a:r>
              <a:rPr lang="en-US" sz="2800" dirty="0"/>
              <a:t>Next Reporting period will be 8 months: 7/1/21-2/28/22</a:t>
            </a:r>
          </a:p>
          <a:p>
            <a:r>
              <a:rPr lang="en-US" sz="3600" dirty="0"/>
              <a:t>Introduces Project Based Reporting</a:t>
            </a:r>
          </a:p>
          <a:p>
            <a:pPr lvl="2"/>
            <a:r>
              <a:rPr lang="en-US" sz="2800" u="sng" dirty="0"/>
              <a:t>One</a:t>
            </a:r>
            <a:r>
              <a:rPr lang="en-US" sz="2800" dirty="0"/>
              <a:t> Effort Report </a:t>
            </a:r>
            <a:r>
              <a:rPr lang="en-US" sz="2800" u="sng" dirty="0"/>
              <a:t>per project </a:t>
            </a:r>
            <a:r>
              <a:rPr lang="en-US" sz="2800" dirty="0"/>
              <a:t>for non-faculty, payroll based only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4997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0103A-4E52-4F4E-A160-9CFA984D4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629" y="1899630"/>
            <a:ext cx="11252742" cy="4445752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Reports for department to review throughout the year</a:t>
            </a:r>
          </a:p>
          <a:p>
            <a:r>
              <a:rPr lang="en-US" sz="3600" dirty="0"/>
              <a:t>Flag on projects subject to salary cap</a:t>
            </a:r>
          </a:p>
          <a:p>
            <a:r>
              <a:rPr lang="en-US" sz="3600" dirty="0"/>
              <a:t>New columns added:</a:t>
            </a:r>
          </a:p>
          <a:p>
            <a:pPr lvl="2"/>
            <a:r>
              <a:rPr lang="en-US" sz="3600" dirty="0"/>
              <a:t>Project start and end dates</a:t>
            </a:r>
          </a:p>
          <a:p>
            <a:pPr lvl="2"/>
            <a:r>
              <a:rPr lang="en-US" sz="3600" dirty="0"/>
              <a:t>Originating sponsor</a:t>
            </a:r>
          </a:p>
          <a:p>
            <a:pPr lvl="2"/>
            <a:r>
              <a:rPr lang="en-US" sz="3600" dirty="0"/>
              <a:t>Cost share</a:t>
            </a:r>
          </a:p>
          <a:p>
            <a:pPr lvl="4"/>
            <a:r>
              <a:rPr lang="en-US" sz="3000" dirty="0"/>
              <a:t>% IBS or cap salary + % cost share = Total Effort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05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4C137-E1AB-4A54-9843-35489D69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Effort reporting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D0F4AA-E7ED-4B8F-86B2-86D5507A1681}"/>
              </a:ext>
            </a:extLst>
          </p:cNvPr>
          <p:cNvSpPr txBox="1"/>
          <p:nvPr/>
        </p:nvSpPr>
        <p:spPr>
          <a:xfrm>
            <a:off x="471054" y="1948872"/>
            <a:ext cx="50892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Individual (faculty) Certification: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173FCF-F758-46CB-882B-B331FE3F53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970"/>
          <a:stretch/>
        </p:blipFill>
        <p:spPr>
          <a:xfrm>
            <a:off x="0" y="2643454"/>
            <a:ext cx="11999065" cy="32955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89709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4886</TotalTime>
  <Words>1190</Words>
  <Application>Microsoft Office PowerPoint</Application>
  <PresentationFormat>Widescreen</PresentationFormat>
  <Paragraphs>195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Calibri</vt:lpstr>
      <vt:lpstr>Gill Sans MT</vt:lpstr>
      <vt:lpstr>Wingdings 2</vt:lpstr>
      <vt:lpstr>Dividend</vt:lpstr>
      <vt:lpstr>AURA Assembly of University research administrators</vt:lpstr>
      <vt:lpstr>AGENDA</vt:lpstr>
      <vt:lpstr>Effort reporting program</vt:lpstr>
      <vt:lpstr>Effort reporting</vt:lpstr>
      <vt:lpstr>Effort reporting</vt:lpstr>
      <vt:lpstr>Effort reporting</vt:lpstr>
      <vt:lpstr>Effort reporting</vt:lpstr>
      <vt:lpstr>Effort reporting</vt:lpstr>
      <vt:lpstr>Effort reporting</vt:lpstr>
      <vt:lpstr>Effort reporting</vt:lpstr>
      <vt:lpstr>Effort reporting</vt:lpstr>
      <vt:lpstr>Effort reporting</vt:lpstr>
      <vt:lpstr>Effort reporting</vt:lpstr>
      <vt:lpstr>Schedule for next effort certification period 7/1/21-2/28/22</vt:lpstr>
      <vt:lpstr>Effort reporting </vt:lpstr>
      <vt:lpstr>Thank you!</vt:lpstr>
      <vt:lpstr>SRA levelup training for research admins</vt:lpstr>
      <vt:lpstr>Training for research (Sponsored Projects) admins</vt:lpstr>
      <vt:lpstr>Training for research (Sponsored Projects) admins</vt:lpstr>
      <vt:lpstr>Training for research (Sponsored Projects) admins</vt:lpstr>
      <vt:lpstr>Training for research (Sponsored Projects) admins</vt:lpstr>
      <vt:lpstr>Training for research (Sponsored Projects) admins</vt:lpstr>
      <vt:lpstr>Login.gov and other grant updates</vt:lpstr>
      <vt:lpstr>Login.gov </vt:lpstr>
      <vt:lpstr>Login.gov</vt:lpstr>
      <vt:lpstr>Login.gov</vt:lpstr>
      <vt:lpstr>Login.gov</vt:lpstr>
      <vt:lpstr>Login.gov</vt:lpstr>
      <vt:lpstr>NIH Updates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AURA</dc:title>
  <dc:creator>Kreidler, Kathleen</dc:creator>
  <cp:lastModifiedBy>Martinez, Carmen</cp:lastModifiedBy>
  <cp:revision>113</cp:revision>
  <dcterms:created xsi:type="dcterms:W3CDTF">2021-01-14T19:57:06Z</dcterms:created>
  <dcterms:modified xsi:type="dcterms:W3CDTF">2022-02-21T21:35:05Z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1FC89C49-6AB3-4FCB-A622-1A2024386C7F</vt:lpwstr>
  </property>
  <property fmtid="{D5CDD505-2E9C-101B-9397-08002B2CF9AE}" pid="3" name="ArticulatePath">
    <vt:lpwstr>Presentation1</vt:lpwstr>
  </property>
</Properties>
</file>